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12192000"/>
  <p:notesSz cx="6858000" cy="9144000"/>
  <p:embeddedFontLst>
    <p:embeddedFont>
      <p:font typeface="Century Gothic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enturyGothic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enturyGothic-italic.fntdata"/><Relationship Id="rId30" Type="http://schemas.openxmlformats.org/officeDocument/2006/relationships/font" Target="fonts/CenturyGothic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CenturyGothic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eb424bff0_1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eb424bff0_1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4eb424bff0_1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eb424bff0_1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4eb424bff0_1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4eb424bff0_1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eb424bff0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eb424bff0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4eb424bff0_1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e03487dbe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e03487dbe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Sees them as the same because the address is the same</a:t>
            </a:r>
            <a:endParaRPr/>
          </a:p>
        </p:txBody>
      </p:sp>
      <p:sp>
        <p:nvSpPr>
          <p:cNvPr id="408" name="Google Shape;408;g4e03487dbe_0_1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eb424bff0_1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4eb424bff0_1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something about scotch guard?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Investors for startups on StartTrack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4eb424bff0_1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eb424bff0_1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eb424bff0_1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14 oct, it wasn’t until 30 october that they came to an agreement about the russian gas payments</a:t>
            </a:r>
            <a:endParaRPr/>
          </a:p>
        </p:txBody>
      </p:sp>
      <p:sp>
        <p:nvSpPr>
          <p:cNvPr id="427" name="Google Shape;427;g4eb424bff0_1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eb424bff0_1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eb424bff0_1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Throughout the 4 years after the account was deleted, ConnectStateGov was listed as an official U.S. account</a:t>
            </a:r>
            <a:endParaRPr/>
          </a:p>
        </p:txBody>
      </p:sp>
      <p:sp>
        <p:nvSpPr>
          <p:cNvPr id="436" name="Google Shape;436;g4eb424bff0_1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4e21feda24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4e21feda24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easy would it be to pose as a government agency and spread false information?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the U.S. Digital Registry says its an official account, would you look any further?</a:t>
            </a:r>
            <a:endParaRPr/>
          </a:p>
        </p:txBody>
      </p:sp>
      <p:sp>
        <p:nvSpPr>
          <p:cNvPr id="447" name="Google Shape;447;g4e21feda24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4eb424bff0_1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4eb424bff0_1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Last capture of the official page 15 Dec 16</a:t>
            </a:r>
            <a:endParaRPr/>
          </a:p>
        </p:txBody>
      </p:sp>
      <p:sp>
        <p:nvSpPr>
          <p:cNvPr id="455" name="Google Shape;455;g4eb424bff0_1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e21feda24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e21feda24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Selected USEmbassyRiyadh, a deleted account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Registered the twitter handle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Used the internet archive to recreate the original account page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Posted a bunch of nonsense about wilford Brimley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 main differences between the pages.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is verified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has a lot more tweets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4e21feda24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e03487db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e03487db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Social feed manager: software tool for building data sets from social media.</a:t>
            </a:r>
            <a:endParaRPr/>
          </a:p>
        </p:txBody>
      </p:sp>
      <p:sp>
        <p:nvSpPr>
          <p:cNvPr id="310" name="Google Shape;310;g4e03487db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e21feda24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4e21feda24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Pushed the new page and tweet to the archive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archive can’t tell the difference between the real page and the fake page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 years from now, a person would have to look closely to tell the difference</a:t>
            </a:r>
            <a:endParaRPr/>
          </a:p>
        </p:txBody>
      </p:sp>
      <p:sp>
        <p:nvSpPr>
          <p:cNvPr id="476" name="Google Shape;476;g4e21feda24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4eb424bff0_1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4eb424bff0_1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4eb424bff0_1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4e21feda24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4e21feda24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4e21feda24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email is introduction in the 1971s, quickly became 75% of traffic on ARPANET(1973)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Was introduced on .GOV and .MIL domains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asked why she used a personal server and a blackberry instead of a secure desktop and server,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she said she was unfamiliar with the desktop,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was under the impression previous secretaries of state had personal servers.</a:t>
            </a:r>
            <a:endParaRPr/>
          </a:p>
        </p:txBody>
      </p:sp>
      <p:sp>
        <p:nvSpPr>
          <p:cNvPr id="502" name="Google Shape;50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4e03487dbe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4e03487dbe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4e03487dbe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eba32b49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eba32b49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4eba32b49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e03487dbe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e03487dbe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presidential libraries act 1955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Presidential Records Act 1978</a:t>
            </a:r>
            <a:endParaRPr/>
          </a:p>
        </p:txBody>
      </p:sp>
      <p:sp>
        <p:nvSpPr>
          <p:cNvPr id="328" name="Google Shape;328;g4e03487dbe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eba32b498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eba32b498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4eba32b498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e03487dbe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e03487dbe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Unknown why twitter suspended them.</a:t>
            </a:r>
            <a:endParaRPr/>
          </a:p>
        </p:txBody>
      </p:sp>
      <p:sp>
        <p:nvSpPr>
          <p:cNvPr id="345" name="Google Shape;345;g4e03487dbe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eb424bff0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4eb424bff0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4eb424bff0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eb424bff0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4eb424bff0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4eb424bff0_1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eb424bff0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eb424bff0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4eb424bff0_1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A" showMasterSp="0">
  <p:cSld name="Cover 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8775700" y="12700"/>
            <a:ext cx="24765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2"/>
          <p:cNvSpPr/>
          <p:nvPr/>
        </p:nvSpPr>
        <p:spPr>
          <a:xfrm flipH="1">
            <a:off x="4054364" y="-3766"/>
            <a:ext cx="8137635" cy="68702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4589989" y="1615384"/>
            <a:ext cx="6116133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idx="1" type="body"/>
          </p:nvPr>
        </p:nvSpPr>
        <p:spPr>
          <a:xfrm>
            <a:off x="4589989" y="4450841"/>
            <a:ext cx="5458837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ODU_sig_REV-01.eps" id="20" name="Google Shape;2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89989" y="4712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>
            <p:ph idx="2" type="body"/>
          </p:nvPr>
        </p:nvSpPr>
        <p:spPr>
          <a:xfrm>
            <a:off x="4589988" y="5472335"/>
            <a:ext cx="4300215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" name="Google Shape;22;p2"/>
          <p:cNvSpPr/>
          <p:nvPr>
            <p:ph idx="3" type="pic"/>
          </p:nvPr>
        </p:nvSpPr>
        <p:spPr>
          <a:xfrm>
            <a:off x="0" y="0"/>
            <a:ext cx="4059935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Blue" showMasterSp="0">
  <p:cSld name="Section Divider - Blu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rgbClr val="57C1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0436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78" name="Google Shape;7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Light Blue" showMasterSp="0">
  <p:cSld name="Section Divider, Photo - Light Blu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12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p12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4" name="Google Shape;84;p12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85" name="Google Shape;8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Light Blue" showMasterSp="0">
  <p:cSld name="Large Photo and Content - Light Blu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8" name="Google Shape;88;p13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p13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94" name="Google Shape;9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Large Photo and Content - Light Blue" showMasterSp="0">
  <p:cSld name="1_Large Photo and Content - Light Blu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7" name="Google Shape;97;p14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Google Shape;99;p14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103" name="Google Shape;10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Light Blue">
  <p:cSld name="2 Column - Light Blu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5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0" name="Google Shape;110;p15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1" name="Google Shape;111;p15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Light Blue">
  <p:cSld name="Title, 2 Photos, Content - Light Blu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" name="Google Shape;117;p17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0" name="Google Shape;120;p17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1" name="Google Shape;121;p17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Aqua">
  <p:cSld name="Title, 2 Photos, Content - Aqua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18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7" name="Google Shape;127;p18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8" name="Google Shape;128;p18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Green">
  <p:cSld name="Title, 2 Photos, Content - Gree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4" name="Google Shape;134;p19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5" name="Google Shape;135;p19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Purple">
  <p:cSld name="Title, 2 Photos, Content - Purpl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" name="Google Shape;138;p20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1" name="Google Shape;141;p20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2" name="Google Shape;142;p20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B" showMasterSp="0">
  <p:cSld name="Cover B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26038" t="0"/>
          <a:stretch/>
        </p:blipFill>
        <p:spPr>
          <a:xfrm>
            <a:off x="4456204" y="-29166"/>
            <a:ext cx="7627108" cy="687169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/>
          <p:nvPr/>
        </p:nvSpPr>
        <p:spPr>
          <a:xfrm>
            <a:off x="4734036" y="25400"/>
            <a:ext cx="24765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3"/>
          <p:cNvSpPr/>
          <p:nvPr/>
        </p:nvSpPr>
        <p:spPr>
          <a:xfrm flipH="1">
            <a:off x="0" y="-27642"/>
            <a:ext cx="8137635" cy="690680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535625" y="1602684"/>
            <a:ext cx="6116133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535625" y="4438141"/>
            <a:ext cx="5458837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ODU_sig_REV-01.eps" id="29" name="Google Shape;2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625" y="4585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/>
          <p:nvPr>
            <p:ph idx="2" type="body"/>
          </p:nvPr>
        </p:nvSpPr>
        <p:spPr>
          <a:xfrm>
            <a:off x="535624" y="5459635"/>
            <a:ext cx="4300215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, 2 Photos, Content - Purple">
  <p:cSld name="1_Title, 2 Photos, Content - Purpl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Google Shape;145;p21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8" name="Google Shape;148;p21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9" name="Google Shape;149;p21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Light Blue">
  <p:cSld name="Title and Content - Light Blu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3" name="Google Shape;153;p22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22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22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Aqua">
  <p:cSld name="Title and Content - Aqua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9" name="Google Shape;159;p23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3"/>
          <p:cNvSpPr/>
          <p:nvPr/>
        </p:nvSpPr>
        <p:spPr>
          <a:xfrm flipH="1">
            <a:off x="0" y="-11567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Orange">
  <p:cSld name="Title and Content - Orang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5" name="Google Shape;165;p24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24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24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Purple">
  <p:cSld name="Title and Content - Purpl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1" name="Google Shape;171;p25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25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9264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25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Aqua" showMasterSp="0">
  <p:cSld name="Section Divider - Aqua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26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26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79" name="Google Shape;17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Green" showMasterSp="0">
  <p:cSld name="Section Divider - Green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27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85" name="Google Shape;18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Orange" showMasterSp="0">
  <p:cSld name="Section Divider - Orange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28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91" name="Google Shape;19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Purple" showMasterSp="0">
  <p:cSld name="Section Divider - Purpl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29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97" name="Google Shape;19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Blue" showMasterSp="0">
  <p:cSld name="Section Divider, Photo - Blue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30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30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3" name="Google Shape;203;p30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04" name="Google Shape;20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C" showMasterSp="0">
  <p:cSld name="Cover C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7747000" y="12700"/>
            <a:ext cx="24765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Google Shape;33;p4"/>
          <p:cNvSpPr/>
          <p:nvPr/>
        </p:nvSpPr>
        <p:spPr>
          <a:xfrm flipH="1">
            <a:off x="-815" y="-3766"/>
            <a:ext cx="11612244" cy="68702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" name="Google Shape;34;p4"/>
          <p:cNvSpPr txBox="1"/>
          <p:nvPr>
            <p:ph type="title"/>
          </p:nvPr>
        </p:nvSpPr>
        <p:spPr>
          <a:xfrm>
            <a:off x="757621" y="1615384"/>
            <a:ext cx="7006312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57621" y="4450841"/>
            <a:ext cx="6938579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ODU_sig_REV-01.eps"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7621" y="4712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>
            <p:ph idx="2" type="body"/>
          </p:nvPr>
        </p:nvSpPr>
        <p:spPr>
          <a:xfrm>
            <a:off x="757620" y="5472335"/>
            <a:ext cx="6938577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Aqua" showMasterSp="0">
  <p:cSld name="Section Divider, Photo - Aqua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31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0" name="Google Shape;210;p31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11" name="Google Shape;21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Green" showMasterSp="0">
  <p:cSld name="Section Divider, Photo - Green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32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32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7" name="Google Shape;217;p32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18" name="Google Shape;21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Orange" showMasterSp="0">
  <p:cSld name="Section Divider, Photo - Orange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33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4" name="Google Shape;224;p33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25" name="Google Shape;22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Purple" showMasterSp="0">
  <p:cSld name="Section Divider, Photo - Purp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34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34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1" name="Google Shape;231;p34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32" name="Google Shape;23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Aqua" showMasterSp="0">
  <p:cSld name="Large Photo and Content - Aqua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5" name="Google Shape;235;p35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35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9" name="Google Shape;239;p35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0" name="Google Shape;240;p3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41" name="Google Shape;24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Green" showMasterSp="0">
  <p:cSld name="Large Photo and Content - Green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4" name="Google Shape;244;p36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5" name="Google Shape;245;p36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6" name="Google Shape;246;p36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7" name="Google Shape;247;p36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8" name="Google Shape;248;p36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9" name="Google Shape;249;p3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50" name="Google Shape;25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Orange" showMasterSp="0">
  <p:cSld name="Large Photo and Content - Orange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3" name="Google Shape;253;p37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Google Shape;254;p37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p37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7" name="Google Shape;257;p37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8" name="Google Shape;258;p3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59" name="Google Shape;25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Purple" showMasterSp="0">
  <p:cSld name="Large Photo and Content - Purpl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2" name="Google Shape;262;p38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38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p38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6" name="Google Shape;266;p38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7" name="Google Shape;267;p3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68" name="Google Shape;26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Aqua">
  <p:cSld name="2 Column - Aqua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1" name="Google Shape;271;p39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p3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39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4" name="Google Shape;274;p39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5" name="Google Shape;275;p39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6" name="Google Shape;276;p39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2 Column - Green">
  <p:cSld name="2_2 Column - Green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9" name="Google Shape;279;p40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Google Shape;280;p40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40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2" name="Google Shape;282;p40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4365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3" name="Google Shape;283;p40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4" name="Google Shape;284;p40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433388" y="1468658"/>
            <a:ext cx="11315472" cy="4773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Orange">
  <p:cSld name="2 Column - Orange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" name="Google Shape;287;p41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p4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" name="Google Shape;289;p41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0" name="Google Shape;290;p41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CB2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1" name="Google Shape;291;p41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2" name="Google Shape;292;p41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Purple">
  <p:cSld name="2 Column - Purple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42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42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7" name="Google Shape;297;p42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8" name="Google Shape;298;p42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9" name="Google Shape;299;p42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0" name="Google Shape;300;p42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 flipH="1">
            <a:off x="-817" y="-3766"/>
            <a:ext cx="17717315" cy="68702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433388" y="1468658"/>
            <a:ext cx="11315472" cy="4773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47" name="Google Shape;4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Orange">
  <p:cSld name="Title, 2 Photos, Content - Orang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3" name="Google Shape;53;p7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Google Shape;54;p7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Green">
  <p:cSld name="Title and Content - Gree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8" name="Google Shape;58;p8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8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8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Blue">
  <p:cSld name="Title and Content - Blu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" name="Google Shape;64;p9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Google Shape;65;p9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9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Light Blue" showMasterSp="0">
  <p:cSld name="Section Divider - Light Blu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" name="Google Shape;69;p10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" name="Google Shape;70;p10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72" name="Google Shape;7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1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43" Type="http://schemas.openxmlformats.org/officeDocument/2006/relationships/theme" Target="../theme/theme2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39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15.xml"/><Relationship Id="rId38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 rot="10800000">
            <a:off x="10972799" y="-6021"/>
            <a:ext cx="1231237" cy="1231237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39615" y="1468315"/>
            <a:ext cx="11309839" cy="47086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14" name="Google Shape;14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wu-libraries.github.io/sfm-ui/posts/2017-11-04-digital-registry" TargetMode="External"/><Relationship Id="rId4" Type="http://schemas.openxmlformats.org/officeDocument/2006/relationships/hyperlink" Target="https://gwu-libraries.github.io/sfm-ui/posts/2017-11-06-vulnerabilitie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fedtechmagazine.com/article/2013/07/brief-history-email-federal-government" TargetMode="External"/><Relationship Id="rId4" Type="http://schemas.openxmlformats.org/officeDocument/2006/relationships/hyperlink" Target="https://en.wikipedia.org/wiki/Twitter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title"/>
          </p:nvPr>
        </p:nvSpPr>
        <p:spPr>
          <a:xfrm>
            <a:off x="441150" y="1067846"/>
            <a:ext cx="11309700" cy="4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4800"/>
              <a:t>Government Accounts and their Vulnerabilities</a:t>
            </a:r>
            <a:endParaRPr sz="48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t/>
            </a:r>
            <a:endParaRPr sz="48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1800"/>
              <a:t>Justin Whitlock</a:t>
            </a:r>
            <a:endParaRPr sz="1800"/>
          </a:p>
        </p:txBody>
      </p:sp>
      <p:sp>
        <p:nvSpPr>
          <p:cNvPr id="306" name="Google Shape;306;p43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Reason for suspension unclear: DoDLiveMil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2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5" name="Google Shape;385;p52"/>
          <p:cNvSpPr txBox="1"/>
          <p:nvPr>
            <p:ph idx="1" type="body"/>
          </p:nvPr>
        </p:nvSpPr>
        <p:spPr>
          <a:xfrm>
            <a:off x="90044" y="3713079"/>
            <a:ext cx="5785500" cy="25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Feb 2016, account was deleted?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Jan 2018, account was suspended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Why suspend a deleted account?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50" y="1336526"/>
            <a:ext cx="5552669" cy="227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3469" y="1336526"/>
            <a:ext cx="4467225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map DoDLiveMil: Not found in other archives</a:t>
            </a:r>
            <a:endParaRPr/>
          </a:p>
        </p:txBody>
      </p:sp>
      <p:sp>
        <p:nvSpPr>
          <p:cNvPr id="394" name="Google Shape;394;p53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5" name="Google Shape;395;p53"/>
          <p:cNvSpPr txBox="1"/>
          <p:nvPr/>
        </p:nvSpPr>
        <p:spPr>
          <a:xfrm>
            <a:off x="554000" y="1251250"/>
            <a:ext cx="11195400" cy="51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Z:\&gt;curl https://memgator.cs.odu.edu/timemap/link/http://twitter.com/NSF_ERE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&lt;http://twitter.com/NSF_ERE&gt;; rel="original",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&lt;https://memgator.cs.odu.edu/timemap/link/http://twitter.com/NSF_ERE&gt;; rel="self";type="application/link-format",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&lt;http://wayback.archive-it.org/all/20090918235036/http://twitter.com/NSF_ERE&gt;; rel="first memento"; datetime="Fri, 18 Sep 2009 23:50:36 GMT",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&lt;http://web.archive.org/web/20090918235036/http://twitter.com/NSF_ERE&gt;; rel="memento"; datetime="Fri, 18 Sep 2009 23:50:36 GMT",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&lt;http://web.archive.org/web/20090918235036/http://twitter.com/NSF_ERE&gt;; rel="memento"; datetime="Fri, 18 Sep 2009 23:50:36 GMT",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&lt;http://wayback.archive-it.org/all/20090919010723/https://twitter.com/NSF_ERE&gt;;rel="memento"; datetime="Sat, 19 Sep 2009 01:07:23 GMT",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&lt;http://web.archive.org/web/20090919010723/https://twitter.com/NSF_ERE&gt;; rel="memento"; datetime="Sat, 19 Sep 2009 01:07:23 GMT",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&lt;http://web.archive.org/web/20090919010723/https://twitter.com/NSF_ERE&gt;; rel="memento"; datetime="Sat, 19 Sep 2009 01:07:23 GMT",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&lt;http://wayback.archive-it.org/all/20100407220903/http://twitter.com/NSF_ERE&gt;; rel="memento"; datetime="Wed, 07 Apr 2010 22:09:03 GMT",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&lt;http://web.archive.org/web/20100407220903/http://twitter.com/NSF_ERE&gt;; rel="memento"; datetime="Wed, 07 Apr 2010 22:09:03 GMT",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&lt;http://web.archive.org/web/20100407220903/http://twitter.com/NSF_ERE&gt;; rel="memento"; datetime="Wed, 07 Apr 2010 22:09:03 GMT",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&lt;http://wayback.archive-it.org/all/20100606125859/http://twitter.com/NSF_ERE&gt;; rel="memento"; datetime="Sun, 06 Jun 2010 12:58:59 GMT",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&lt;http://web.archive.org/web/20100606125859/http://twitter.com/NSF_ERE&gt;; rel="memento"; datetime="Sun, 06 Jun 2010 12:58:59 GMT",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&lt;http://wayback.archive-it.org/all/20100808074234/http://twitter.com/NSF_ERE&gt;; rel="memento"; datetime="Sun, 08 Aug 2010 07:42:34 GMT",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&lt;http://web.archive.org/web/20100808074234/http://twitter.com/NSF_ERE&gt;; rel="memento"; datetime="Sun, 08 Aug 2010 07:42:34 GMT",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&lt;http://wayback.archive-it.org/all/20100908193645/http://twitter.com/NSF_ERE&gt;; rel="memento"; datetime="Wed, 08 Sep 2010 19:36:45 GMT",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&lt;http://web.archive.org/web/20100908193645/http://twitter.com/NSF_ERE&gt;; rel="memento"; datetime="Wed, 08 Sep 2010 19:36:45 GMT",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&lt;http://wayback.archive-it.org/all/20101008215008/http://twitter.com/NSF_ERE&gt;; rel="memento"; datetime="Fri, 08 Oct 2010 21:50:08 GMT",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&lt;http://web.archive.org/web/20101008215008/http://twitter.com/NSF_ERE&gt;; rel="memento"; datetime="Fri, 08 Oct 2010 21:50:08 GMT",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&lt;http://wayback.archive-it.org/all/20101111102804/http://twitter.com/NSF_ERE&gt;; rel="memento"; datetime="Thu, 11 Nov 2010 10:28:04 GMT",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&lt;http://web.archive.org/web/20101111102804/http://twitter.com/NSF_ERE&gt;; rel="memento"; datetime="Thu, 11 Nov 2010 10:28:04 GMT",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&lt;http://wayback.archive-it.org/all/20101206082809/http://twitter.com/NSF_ERE&gt;; rel="memento"; datetime="Mon, 06 Dec 2010 08:28:09 GMT",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&lt;http://web.archive.org/web/20101206082809/http://twitter.com/NSF_ERE&gt;; rel="memento"; datetime="Mon, 06 Dec 2010 08:28:09 GMT",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&lt;http://wayback.archive-it.org/all/20110108131145/http://twitter.com/NSF_ERE&gt;; rel="memento"; datetime="Sat, 08 Jan 2011 13:11:45 GMT",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&lt;http://web.archive.org/web/20110108131145/http://twitter.com/NSF_ERE&gt;; rel="memento"; datetime="Sat, 08 Jan 2011 13:11:45 GMT",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&lt;http://web.archive.org/web/20140403035124/http://twitter.com/NSF_ERE&gt;; rel="last memento"; datetime="Thu, 03 Apr 2014 03:51:24 GMT",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. . . deletia . . .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Reasons for suspension?</a:t>
            </a:r>
            <a:endParaRPr/>
          </a:p>
        </p:txBody>
      </p:sp>
      <p:sp>
        <p:nvSpPr>
          <p:cNvPr id="402" name="Google Shape;402;p54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3" name="Google Shape;403;p54"/>
          <p:cNvSpPr txBox="1"/>
          <p:nvPr>
            <p:ph idx="1" type="body"/>
          </p:nvPr>
        </p:nvSpPr>
        <p:spPr>
          <a:xfrm>
            <a:off x="433400" y="1468651"/>
            <a:ext cx="11315400" cy="38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Mistake?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Accidentally categorized as spam?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NSF_ERE was not authenticated. 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If it’s still listed in the digital registry, how would you know if it had been taken over?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DoDLiveMil was authenticated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If someone recycled the handle, you should easily be able to tell the difference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Twitter authentication isn’t perfect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Fake account claiming to be Rupert Murdock’s wife.</a:t>
            </a:r>
            <a:endParaRPr/>
          </a:p>
        </p:txBody>
      </p:sp>
      <p:sp>
        <p:nvSpPr>
          <p:cNvPr id="404" name="Google Shape;404;p54"/>
          <p:cNvSpPr txBox="1"/>
          <p:nvPr/>
        </p:nvSpPr>
        <p:spPr>
          <a:xfrm>
            <a:off x="525325" y="5988800"/>
            <a:ext cx="111849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https://web.archive.org/web/20190507183924/https://www.pcmag.com/news/292270/verified-twitter-account-for-rupert-murdochs-wife-is-fake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Accounts taken over</a:t>
            </a:r>
            <a:endParaRPr/>
          </a:p>
        </p:txBody>
      </p:sp>
      <p:sp>
        <p:nvSpPr>
          <p:cNvPr id="411" name="Google Shape;411;p55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2" name="Google Shape;412;p55"/>
          <p:cNvSpPr txBox="1"/>
          <p:nvPr>
            <p:ph idx="1" type="body"/>
          </p:nvPr>
        </p:nvSpPr>
        <p:spPr>
          <a:xfrm>
            <a:off x="439619" y="1453075"/>
            <a:ext cx="56871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12 May 2015. Last capture before account was deleted.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Last tweet was 5 May 2014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250" y="971425"/>
            <a:ext cx="6660974" cy="552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Account taken over</a:t>
            </a:r>
            <a:endParaRPr/>
          </a:p>
        </p:txBody>
      </p:sp>
      <p:sp>
        <p:nvSpPr>
          <p:cNvPr id="420" name="Google Shape;420;p56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1" name="Google Shape;421;p56"/>
          <p:cNvSpPr txBox="1"/>
          <p:nvPr>
            <p:ph idx="1" type="body"/>
          </p:nvPr>
        </p:nvSpPr>
        <p:spPr>
          <a:xfrm>
            <a:off x="433400" y="1468650"/>
            <a:ext cx="3806100" cy="18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S</a:t>
            </a:r>
            <a:r>
              <a:rPr lang="en-US"/>
              <a:t>ame handle before it was suspended Jan 2017.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Probably an individual posting random stuff</a:t>
            </a:r>
            <a:endParaRPr/>
          </a:p>
        </p:txBody>
      </p:sp>
      <p:pic>
        <p:nvPicPr>
          <p:cNvPr id="422" name="Google Shape;42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342" y="1336526"/>
            <a:ext cx="5908261" cy="471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75" y="3344550"/>
            <a:ext cx="4726065" cy="32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7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 to the panda</a:t>
            </a:r>
            <a:endParaRPr/>
          </a:p>
        </p:txBody>
      </p:sp>
      <p:sp>
        <p:nvSpPr>
          <p:cNvPr id="430" name="Google Shape;430;p57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1" name="Google Shape;431;p57"/>
          <p:cNvSpPr txBox="1"/>
          <p:nvPr>
            <p:ph idx="1" type="body"/>
          </p:nvPr>
        </p:nvSpPr>
        <p:spPr>
          <a:xfrm>
            <a:off x="433394" y="1468650"/>
            <a:ext cx="56454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“All of Russia salutes February 23”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“Ukraine is ready to buy Russian gas”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“OSCE observers invited to a referendum in Crimea”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“Activists of the Maidan picket the Prosecutor General's Office, voice acting is not allowed”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These tweets were all being posted just after Russia’s annexation of Crimea in February, 2014.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Pretty active: 5-10 tweets a day</a:t>
            </a:r>
            <a:endParaRPr/>
          </a:p>
        </p:txBody>
      </p:sp>
      <p:pic>
        <p:nvPicPr>
          <p:cNvPr id="432" name="Google Shape;43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1194" y="1488926"/>
            <a:ext cx="5604964" cy="471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 to the panda</a:t>
            </a:r>
            <a:endParaRPr/>
          </a:p>
        </p:txBody>
      </p:sp>
      <p:sp>
        <p:nvSpPr>
          <p:cNvPr id="439" name="Google Shape;439;p58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0" name="Google Shape;440;p58"/>
          <p:cNvSpPr txBox="1"/>
          <p:nvPr>
            <p:ph idx="1" type="body"/>
          </p:nvPr>
        </p:nvSpPr>
        <p:spPr>
          <a:xfrm>
            <a:off x="311725" y="1336525"/>
            <a:ext cx="115494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26 Dec13: Deleted	14 Oct 14: Taken Over		17 Dec 16: Suspended</a:t>
            </a:r>
            <a:endParaRPr/>
          </a:p>
        </p:txBody>
      </p:sp>
      <p:pic>
        <p:nvPicPr>
          <p:cNvPr id="441" name="Google Shape;44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7" y="4952500"/>
            <a:ext cx="6663775" cy="11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25" y="2002837"/>
            <a:ext cx="8136826" cy="26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8825" y="2726400"/>
            <a:ext cx="3650635" cy="2987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9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Bad Actors</a:t>
            </a:r>
            <a:endParaRPr/>
          </a:p>
        </p:txBody>
      </p:sp>
      <p:sp>
        <p:nvSpPr>
          <p:cNvPr id="450" name="Google Shape;450;p59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1" name="Google Shape;451;p59"/>
          <p:cNvSpPr txBox="1"/>
          <p:nvPr>
            <p:ph idx="1" type="body"/>
          </p:nvPr>
        </p:nvSpPr>
        <p:spPr>
          <a:xfrm>
            <a:off x="433400" y="1468650"/>
            <a:ext cx="113097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Purpose of the U.S. Digital Register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Deter fake accounts and disinformation by verifying U.S. social media accounts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29 suspended accounts.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100 deleted accounts.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How easy would it be to pose as an official account and be authenticated by the registry?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0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Posing as the government</a:t>
            </a:r>
            <a:endParaRPr/>
          </a:p>
        </p:txBody>
      </p:sp>
      <p:sp>
        <p:nvSpPr>
          <p:cNvPr id="458" name="Google Shape;458;p60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9" name="Google Shape;459;p60"/>
          <p:cNvSpPr txBox="1"/>
          <p:nvPr>
            <p:ph idx="1" type="body"/>
          </p:nvPr>
        </p:nvSpPr>
        <p:spPr>
          <a:xfrm>
            <a:off x="433391" y="1468650"/>
            <a:ext cx="24711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15 Dec 16</a:t>
            </a:r>
            <a:endParaRPr/>
          </a:p>
        </p:txBody>
      </p:sp>
      <p:pic>
        <p:nvPicPr>
          <p:cNvPr id="460" name="Google Shape;46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891" y="1488926"/>
            <a:ext cx="7200172" cy="471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1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Posing as the government</a:t>
            </a:r>
            <a:endParaRPr/>
          </a:p>
        </p:txBody>
      </p:sp>
      <p:sp>
        <p:nvSpPr>
          <p:cNvPr id="467" name="Google Shape;467;p61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8" name="Google Shape;4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24" y="1336525"/>
            <a:ext cx="5800724" cy="18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25" y="3511914"/>
            <a:ext cx="5071472" cy="3105859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1"/>
          <p:cNvSpPr txBox="1"/>
          <p:nvPr/>
        </p:nvSpPr>
        <p:spPr>
          <a:xfrm>
            <a:off x="149300" y="3178750"/>
            <a:ext cx="15453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</a:t>
            </a:r>
            <a:endParaRPr b="1" sz="1800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1" name="Google Shape;47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1138" y="1336525"/>
            <a:ext cx="4697008" cy="5281253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1"/>
          <p:cNvSpPr txBox="1"/>
          <p:nvPr/>
        </p:nvSpPr>
        <p:spPr>
          <a:xfrm>
            <a:off x="6451150" y="1135900"/>
            <a:ext cx="15453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FAKE</a:t>
            </a:r>
            <a:endParaRPr b="1" sz="1800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Readings</a:t>
            </a:r>
            <a:endParaRPr/>
          </a:p>
        </p:txBody>
      </p:sp>
      <p:sp>
        <p:nvSpPr>
          <p:cNvPr id="313" name="Google Shape;313;p44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4" name="Google Shape;314;p44"/>
          <p:cNvSpPr txBox="1"/>
          <p:nvPr>
            <p:ph idx="1" type="body"/>
          </p:nvPr>
        </p:nvSpPr>
        <p:spPr>
          <a:xfrm>
            <a:off x="433388" y="1468658"/>
            <a:ext cx="113154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Justin Littman. </a:t>
            </a:r>
            <a:r>
              <a:rPr lang="en-US"/>
              <a:t>Suspended U.S. government Twitter accounts. Social Feed Manager Blog. GWU Libraries, 04 November 2017.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https://gwu-libraries.github.io/sfm-ui/posts/2017-11-04-digital-registry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Justin Littman. Vulnerabilities in the U.S. Digital Registry, Twitter, and the Internet Archive. Social Feed Manager Blog. GWU Libraries , 06 November 2017.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https://gwu-libraries.github.io/sfm-ui/posts/2017-11-06-vulnerabilities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2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Altering History</a:t>
            </a:r>
            <a:endParaRPr/>
          </a:p>
        </p:txBody>
      </p:sp>
      <p:sp>
        <p:nvSpPr>
          <p:cNvPr id="479" name="Google Shape;479;p62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0" name="Google Shape;480;p62"/>
          <p:cNvSpPr txBox="1"/>
          <p:nvPr>
            <p:ph idx="1" type="body"/>
          </p:nvPr>
        </p:nvSpPr>
        <p:spPr>
          <a:xfrm>
            <a:off x="433408" y="1468650"/>
            <a:ext cx="5809800" cy="47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Pushing into the Internet Archive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Page is the same, appended to the official history.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7 Nov 17</a:t>
            </a:r>
            <a:endParaRPr/>
          </a:p>
        </p:txBody>
      </p:sp>
      <p:pic>
        <p:nvPicPr>
          <p:cNvPr id="481" name="Google Shape;48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50" y="895550"/>
            <a:ext cx="4803524" cy="302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022" y="3999700"/>
            <a:ext cx="5353351" cy="22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3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Oops</a:t>
            </a:r>
            <a:endParaRPr/>
          </a:p>
        </p:txBody>
      </p:sp>
      <p:sp>
        <p:nvSpPr>
          <p:cNvPr id="489" name="Google Shape;489;p63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0" name="Google Shape;490;p63"/>
          <p:cNvSpPr txBox="1"/>
          <p:nvPr>
            <p:ph idx="1" type="body"/>
          </p:nvPr>
        </p:nvSpPr>
        <p:spPr>
          <a:xfrm>
            <a:off x="433391" y="1468650"/>
            <a:ext cx="25623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 month after the blog post, DoS reclaims the handle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091" y="1488926"/>
            <a:ext cx="8891509" cy="3989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4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Takeaway</a:t>
            </a:r>
            <a:endParaRPr/>
          </a:p>
        </p:txBody>
      </p:sp>
      <p:sp>
        <p:nvSpPr>
          <p:cNvPr id="498" name="Google Shape;498;p64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9" name="Google Shape;499;p64"/>
          <p:cNvSpPr txBox="1"/>
          <p:nvPr>
            <p:ph idx="1" type="body"/>
          </p:nvPr>
        </p:nvSpPr>
        <p:spPr>
          <a:xfrm>
            <a:off x="433388" y="1468658"/>
            <a:ext cx="113154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U.S. Digital Registry needs to do more to maintain the integrity of the information they hold.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Regularly update account status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U.S. government accounts should all be verified.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Twitter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Organizational or Governmental accounts should not be recycled.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Internet Archive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Twitters API gives a lot information about accounts, could the Internet Archive use that to determine when an account changes hands?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5"/>
          <p:cNvSpPr txBox="1"/>
          <p:nvPr>
            <p:ph type="title"/>
          </p:nvPr>
        </p:nvSpPr>
        <p:spPr>
          <a:xfrm>
            <a:off x="439625" y="365125"/>
            <a:ext cx="108687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Government adjusting to Technology</a:t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5" name="Google Shape;505;p6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65"/>
          <p:cNvSpPr txBox="1"/>
          <p:nvPr>
            <p:ph idx="1" type="body"/>
          </p:nvPr>
        </p:nvSpPr>
        <p:spPr>
          <a:xfrm>
            <a:off x="433400" y="1468651"/>
            <a:ext cx="11315400" cy="40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Hillary and her emails?</a:t>
            </a:r>
            <a:endParaRPr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Email has been used extensively in the government since 1984. </a:t>
            </a:r>
            <a:endParaRPr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Top government official technologically handicapped.</a:t>
            </a:r>
            <a:endParaRPr/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Twitter has been around since 2006</a:t>
            </a:r>
            <a:endParaRPr/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Not surprising that the government doesn’t have a handle on it.</a:t>
            </a:r>
            <a:endParaRPr/>
          </a:p>
        </p:txBody>
      </p:sp>
      <p:sp>
        <p:nvSpPr>
          <p:cNvPr id="507" name="Google Shape;507;p65"/>
          <p:cNvSpPr txBox="1"/>
          <p:nvPr/>
        </p:nvSpPr>
        <p:spPr>
          <a:xfrm>
            <a:off x="439625" y="5405425"/>
            <a:ext cx="111870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Jimmy Daly. The History of Email in the Federal Government. FEDTECH Magazine. 15 July 2013. </a:t>
            </a: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https://fedtechmagazine.com/article/2013/07/brief-history-email-federal-government</a:t>
            </a:r>
            <a:endParaRPr sz="12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Twitter. Wikipedia. </a:t>
            </a: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https://en.wikipedia.org/wiki/Twitter</a:t>
            </a:r>
            <a:endParaRPr sz="12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6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Government adjusting to Technology</a:t>
            </a:r>
            <a:endParaRPr/>
          </a:p>
        </p:txBody>
      </p:sp>
      <p:sp>
        <p:nvSpPr>
          <p:cNvPr id="514" name="Google Shape;514;p66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5" name="Google Shape;515;p66"/>
          <p:cNvSpPr txBox="1"/>
          <p:nvPr>
            <p:ph idx="1" type="body"/>
          </p:nvPr>
        </p:nvSpPr>
        <p:spPr>
          <a:xfrm>
            <a:off x="433400" y="1468655"/>
            <a:ext cx="11315400" cy="18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In other news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Blog posts were from November 2017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This is a notice from the U.S. Digital Registries main page.</a:t>
            </a:r>
            <a:endParaRPr/>
          </a:p>
        </p:txBody>
      </p:sp>
      <p:pic>
        <p:nvPicPr>
          <p:cNvPr id="516" name="Google Shape;51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88" y="3317463"/>
            <a:ext cx="1084897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Background: Twitter</a:t>
            </a:r>
            <a:endParaRPr/>
          </a:p>
        </p:txBody>
      </p:sp>
      <p:sp>
        <p:nvSpPr>
          <p:cNvPr id="321" name="Google Shape;321;p45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2" name="Google Shape;322;p45"/>
          <p:cNvSpPr txBox="1"/>
          <p:nvPr>
            <p:ph idx="1" type="body"/>
          </p:nvPr>
        </p:nvSpPr>
        <p:spPr>
          <a:xfrm>
            <a:off x="433394" y="1468650"/>
            <a:ext cx="56565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Verified Accounts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Twitter determines the account to be of public interest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Suspended Accounts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Spam or fake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Compromised or hacked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Abusive or threatening behavior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Protected/Private Accounts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Only visible to followers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Deleted Accounts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Deleted by the user</a:t>
            </a:r>
            <a:endParaRPr/>
          </a:p>
        </p:txBody>
      </p:sp>
      <p:pic>
        <p:nvPicPr>
          <p:cNvPr id="323" name="Google Shape;3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894" y="851476"/>
            <a:ext cx="5797305" cy="267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9901" y="3667128"/>
            <a:ext cx="5797299" cy="254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331" name="Google Shape;331;p46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2" name="Google Shape;332;p46"/>
          <p:cNvSpPr txBox="1"/>
          <p:nvPr>
            <p:ph idx="1" type="body"/>
          </p:nvPr>
        </p:nvSpPr>
        <p:spPr>
          <a:xfrm>
            <a:off x="433388" y="1468658"/>
            <a:ext cx="113154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End of Term Project (EOT)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2008-present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Archive the web presence of the U.S. Federal government at the end of a presidential term. 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Collected the tweets of 3000 government accounts.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These can include:</a:t>
            </a:r>
            <a:endParaRPr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main agency accounts</a:t>
            </a:r>
            <a:endParaRPr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departmental accounts</a:t>
            </a:r>
            <a:endParaRPr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project accounts, etc.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Maintain a list of government agency accounts.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source - U.S. Digital Registry: Official list of trusted government social media accounts.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U.S. Digital Registry</a:t>
            </a:r>
            <a:endParaRPr/>
          </a:p>
        </p:txBody>
      </p:sp>
      <p:sp>
        <p:nvSpPr>
          <p:cNvPr id="339" name="Google Shape;339;p47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0" name="Google Shape;340;p47"/>
          <p:cNvSpPr txBox="1"/>
          <p:nvPr>
            <p:ph idx="1" type="body"/>
          </p:nvPr>
        </p:nvSpPr>
        <p:spPr>
          <a:xfrm>
            <a:off x="433400" y="2925677"/>
            <a:ext cx="11315400" cy="3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“Users need to trust they are engaging with official U.S government digital accounts”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“The accounts… are independently updated by federal managers…”</a:t>
            </a:r>
            <a:endParaRPr/>
          </a:p>
        </p:txBody>
      </p:sp>
      <p:pic>
        <p:nvPicPr>
          <p:cNvPr id="341" name="Google Shape;3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00" y="1451050"/>
            <a:ext cx="11308993" cy="1382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8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Something Weird</a:t>
            </a:r>
            <a:endParaRPr/>
          </a:p>
        </p:txBody>
      </p:sp>
      <p:sp>
        <p:nvSpPr>
          <p:cNvPr id="348" name="Google Shape;348;p48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9" name="Google Shape;349;p48"/>
          <p:cNvSpPr txBox="1"/>
          <p:nvPr>
            <p:ph idx="1" type="body"/>
          </p:nvPr>
        </p:nvSpPr>
        <p:spPr>
          <a:xfrm>
            <a:off x="433394" y="1468650"/>
            <a:ext cx="5652000" cy="48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Suspended U.S. Government accounts?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29 accounts that have been removed by twitter.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Still listed as official accounts in the U.S. Digital Registry.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Some suspended accounts showed signs of being recycled before suspension.</a:t>
            </a:r>
            <a:endParaRPr/>
          </a:p>
        </p:txBody>
      </p:sp>
      <p:pic>
        <p:nvPicPr>
          <p:cNvPr id="350" name="Google Shape;3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899" y="3556223"/>
            <a:ext cx="5318149" cy="2919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3912" y="630250"/>
            <a:ext cx="5318137" cy="292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Reason for suspension unclear: NSF_ERE</a:t>
            </a:r>
            <a:endParaRPr/>
          </a:p>
        </p:txBody>
      </p:sp>
      <p:sp>
        <p:nvSpPr>
          <p:cNvPr id="358" name="Google Shape;358;p49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9" name="Google Shape;359;p49"/>
          <p:cNvSpPr txBox="1"/>
          <p:nvPr>
            <p:ph idx="1" type="body"/>
          </p:nvPr>
        </p:nvSpPr>
        <p:spPr>
          <a:xfrm>
            <a:off x="433400" y="1468650"/>
            <a:ext cx="4453200" cy="17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The link is still good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takes you to a live article from 2011 on the NSF website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3 April 2014, nothing there</a:t>
            </a:r>
            <a:endParaRPr/>
          </a:p>
        </p:txBody>
      </p:sp>
      <p:pic>
        <p:nvPicPr>
          <p:cNvPr id="360" name="Google Shape;36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000" y="1488925"/>
            <a:ext cx="6945154" cy="475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00575"/>
            <a:ext cx="4734199" cy="304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0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Timemap NSF_ERE: not found in other archives</a:t>
            </a:r>
            <a:endParaRPr/>
          </a:p>
        </p:txBody>
      </p:sp>
      <p:sp>
        <p:nvSpPr>
          <p:cNvPr id="368" name="Google Shape;368;p50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9" name="Google Shape;369;p50"/>
          <p:cNvSpPr txBox="1"/>
          <p:nvPr/>
        </p:nvSpPr>
        <p:spPr>
          <a:xfrm>
            <a:off x="362950" y="1299000"/>
            <a:ext cx="11652900" cy="52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Z:\&gt;curl https://memgator.cs.odu.edu/timemap/link/http://twitter.com/NSF_ERE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&lt;http://twitter.com/NSF_ERE&gt;; rel="original",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&lt;https://memgator.cs.odu.edu/timemap/link/http://twitter.com/NSF_ERE&gt;; rel="self"; type="application/link-format",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&lt;http://wayback.archive-it.org/all/20090918235036/http://twitter.com/NSF_ERE&gt;; rel="first memento"; datetime="Fri, 18 Sep 2009 23:50:36 GMT",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&lt;http://web.archive.org/web/20090918235036/http://twitter.com/NSF_ERE&gt;; rel="memento"; datetime="Fri, 18 Sep 2009 23:50:36 GMT",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&lt;http://web.archive.org/web/20090918235036/http://twitter.com/NSF_ERE&gt;; rel="memento"; datetime="Fri, 18 Sep 2009 23:50:36 GMT",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&lt;http://wayback.archive-it.org/all/20090919010723/https://twitter.com/NSF_ERE&gt;;rel="memento"; datetime="Sat, 19 Sep 2009 01:07:23 GMT",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&lt;http://web.archive.org/web/20090919010723/https://twitter.com/NSF_ERE&gt;; rel="memento"; datetime="Sat, 19 Sep 2009 01:07:23 GMT",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&lt;http://web.archive.org/web/20090919010723/https://twitter.com/NSF_ERE&gt;; rel="memento"; datetime="Sat, 19 Sep 2009 01:07:23 GMT",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&lt;http://wayback.archive-it.org/all/20100407220903/http://twitter.com/NSF_ERE&gt;; rel="memento"; datetime="Wed, 07 Apr 2010 22:09:03 GMT",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&lt;http://web.archive.org/web/20100407220903/http://twitter.com/NSF_ERE&gt;; rel="memento"; datetime="Wed, 07 Apr 2010 22:09:03 GMT",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&lt;http://web.archive.org/web/20100407220903/http://twitter.com/NSF_ERE&gt;; rel="memento"; datetime="Wed, 07 Apr 2010 22:09:03 GMT",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&lt;http://wayback.archive-it.org/all/20100606125859/http://twitter.com/NSF_ERE&gt;; rel="memento"; datetime="Sun, 06 Jun 2010 12:58:59 GMT",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&lt;http://web.archive.org/web/20100606125859/http://twitter.com/NSF_ERE&gt;; rel="memento"; datetime="Sun, 06 Jun 2010 12:58:59 GMT",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&lt;http://wayback.archive-it.org/all/20100808074234/http://twitter.com/NSF_ERE&gt;; rel="memento"; datetime="Sun, 08 Aug 2010 07:42:34 GMT",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&lt;http://web.archive.org/web/20100808074234/http://twitter.com/NSF_ERE&gt;; rel="memento"; datetime="Sun, 08 Aug 2010 07:42:34 GMT",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&lt;http://wayback.archive-it.org/all/20100908193645/http://twitter.com/NSF_ERE&gt;; rel="memento"; datetime="Wed, 08 Sep 2010 19:36:45 GMT",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&lt;http://web.archive.org/web/20100908193645/http://twitter.com/NSF_ERE&gt;; rel="memento"; datetime="Wed, 08 Sep 2010 19:36:45 GMT",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&lt;http://wayback.archive-it.org/all/20101008215008/http://twitter.com/NSF_ERE&gt;; rel="memento"; datetime="Fri, 08 Oct 2010 21:50:08 GMT",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&lt;http://web.archive.org/web/20101008215008/http://twitter.com/NSF_ERE&gt;; rel="memento"; datetime="Fri, 08 Oct 2010 21:50:08 GMT",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&lt;http://wayback.archive-it.org/all/20101111102804/http://twitter.com/NSF_ERE&gt;; rel="memento"; datetime="Thu, 11 Nov 2010 10:28:04 GMT",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&lt;http://web.archive.org/web/20101111102804/http://twitter.com/NSF_ERE&gt;; rel="memento"; datetime="Thu, 11 Nov 2010 10:28:04 GMT",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&lt;http://wayback.archive-it.org/all/20101206082809/http://twitter.com/NSF_ERE&gt;; rel="memento"; datetime="Mon, 06 Dec 2010 08:28:09 GMT",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&lt;http://web.archive.org/web/20101206082809/http://twitter.com/NSF_ERE&gt;; rel="memento"; datetime="Mon, 06 Dec 2010 08:28:09 GMT",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&lt;http://wayback.archive-it.org/all/20110108131145/http://twitter.com/NSF_ERE&gt;; rel="memento"; datetime="Sat, 08 Jan 2011 13:11:45 GMT",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&lt;http://web.archive.org/web/20110108131145/http://twitter.com/NSF_ERE&gt;; rel="memento"; datetime="Sat, 08 Jan 2011 13:11:45 GMT",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&lt;http://web.archive.org/web/20140403035124/http://twitter.com/NSF_ERE&gt;; rel="last memento"; datetime="Thu, 03 Apr 2014 03:51:24 GMT",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ourier New"/>
                <a:ea typeface="Courier New"/>
                <a:cs typeface="Courier New"/>
                <a:sym typeface="Courier New"/>
              </a:rPr>
              <a:t>. . . deletia . . .</a:t>
            </a:r>
            <a:r>
              <a:rPr lang="en-US" sz="105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Reason for suspension unclear: DoDLiveMil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1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7" name="Google Shape;37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925" y="1129125"/>
            <a:ext cx="7845574" cy="48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DU Angle Theme">
  <a:themeElements>
    <a:clrScheme name="Custom 1">
      <a:dk1>
        <a:srgbClr val="043657"/>
      </a:dk1>
      <a:lt1>
        <a:srgbClr val="FFFFFF"/>
      </a:lt1>
      <a:dk2>
        <a:srgbClr val="043657"/>
      </a:dk2>
      <a:lt2>
        <a:srgbClr val="FFFFFF"/>
      </a:lt2>
      <a:accent1>
        <a:srgbClr val="57C1EA"/>
      </a:accent1>
      <a:accent2>
        <a:srgbClr val="83CDB8"/>
      </a:accent2>
      <a:accent3>
        <a:srgbClr val="E0E329"/>
      </a:accent3>
      <a:accent4>
        <a:srgbClr val="FCB24C"/>
      </a:accent4>
      <a:accent5>
        <a:srgbClr val="9264AA"/>
      </a:accent5>
      <a:accent6>
        <a:srgbClr val="FFD140"/>
      </a:accent6>
      <a:hlink>
        <a:srgbClr val="98C5EA"/>
      </a:hlink>
      <a:folHlink>
        <a:srgbClr val="838A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